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Times New Roman" charset="1" panose="02030502070405020303"/>
      <p:regular r:id="rId22"/>
    </p:embeddedFont>
    <p:embeddedFont>
      <p:font typeface="Times New Roman Bold Italics" charset="1" panose="02030802070405090303"/>
      <p:regular r:id="rId23"/>
    </p:embeddedFont>
    <p:embeddedFont>
      <p:font typeface="Times New Roman Bold" charset="1" panose="02030802070405020303"/>
      <p:regular r:id="rId24"/>
    </p:embeddedFont>
    <p:embeddedFont>
      <p:font typeface="Canva Sans" charset="1" panose="020B05030305010401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0.pn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www.kaggle.com/datasets/humansintheloop/teeth-segmentation-on-dental-x-ray-images/data" TargetMode="External" Type="http://schemas.openxmlformats.org/officeDocument/2006/relationships/hyperlink"/><Relationship Id="rId4" Target="https://imarticus.org/blog/gan-architectures-for-image-generation" TargetMode="External" Type="http://schemas.openxmlformats.org/officeDocument/2006/relationships/hyperlink"/><Relationship Id="rId5" Target="https://pmc.ncbi.nlm.nih.gov/articles/PMC10027281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00171" y="3026191"/>
            <a:ext cx="17528289" cy="4358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77"/>
              </a:lnSpc>
            </a:pPr>
            <a:r>
              <a:rPr lang="en-US" sz="939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SYNTHETIC DENTAL </a:t>
            </a:r>
          </a:p>
          <a:p>
            <a:pPr algn="ctr">
              <a:lnSpc>
                <a:spcPts val="8077"/>
              </a:lnSpc>
            </a:pPr>
            <a:r>
              <a:rPr lang="en-US" sz="939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X-RAY </a:t>
            </a:r>
          </a:p>
          <a:p>
            <a:pPr algn="ctr">
              <a:lnSpc>
                <a:spcPts val="8077"/>
              </a:lnSpc>
            </a:pPr>
            <a:r>
              <a:rPr lang="en-US" sz="939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GENERATION AND SEGMENTATION ANALYSIS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9264316" y="-514350"/>
            <a:ext cx="8764145" cy="3086100"/>
            <a:chOff x="0" y="0"/>
            <a:chExt cx="2308252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08252" cy="812800"/>
            </a:xfrm>
            <a:custGeom>
              <a:avLst/>
              <a:gdLst/>
              <a:ahLst/>
              <a:cxnLst/>
              <a:rect r="r" b="b" t="t" l="l"/>
              <a:pathLst>
                <a:path h="812800" w="2308252">
                  <a:moveTo>
                    <a:pt x="0" y="0"/>
                  </a:moveTo>
                  <a:lnTo>
                    <a:pt x="2308252" y="0"/>
                  </a:lnTo>
                  <a:lnTo>
                    <a:pt x="230825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2308252" cy="908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ARTIFICIAL INTELLIGENCE AND ROBOTICS  2024/2025 </a:t>
              </a:r>
            </a:p>
            <a:p>
              <a:pPr algn="r">
                <a:lnSpc>
                  <a:spcPts val="4059"/>
                </a:lnSpc>
              </a:pPr>
              <a:r>
                <a:rPr lang="en-US" sz="2899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COMPUTER VISION PROJECT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8868092"/>
            <a:ext cx="16230600" cy="64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 strike="noStrike" u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ROBERTO PASSANTE (1897160), GIORGIO DE SANTIS (1921727)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22253" y="1631094"/>
            <a:ext cx="7828487" cy="1733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99"/>
              </a:lnSpc>
            </a:pPr>
            <a:r>
              <a:rPr lang="en-US" b="true" sz="9999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 MODELS</a:t>
            </a:r>
          </a:p>
        </p:txBody>
      </p:sp>
      <p:sp>
        <p:nvSpPr>
          <p:cNvPr name="AutoShape 4" id="4"/>
          <p:cNvSpPr/>
          <p:nvPr/>
        </p:nvSpPr>
        <p:spPr>
          <a:xfrm>
            <a:off x="12550740" y="3364644"/>
            <a:ext cx="2167979" cy="110104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5" id="5"/>
          <p:cNvSpPr/>
          <p:nvPr/>
        </p:nvSpPr>
        <p:spPr>
          <a:xfrm flipH="true">
            <a:off x="3111561" y="3364644"/>
            <a:ext cx="1610692" cy="110104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6" id="6"/>
          <p:cNvSpPr txBox="true"/>
          <p:nvPr/>
        </p:nvSpPr>
        <p:spPr>
          <a:xfrm rot="0">
            <a:off x="1708730" y="4745602"/>
            <a:ext cx="4167067" cy="1590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3"/>
              </a:lnSpc>
            </a:pPr>
            <a:r>
              <a:rPr lang="en-US" sz="501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MobileNetV2</a:t>
            </a:r>
          </a:p>
          <a:p>
            <a:pPr algn="ctr">
              <a:lnSpc>
                <a:spcPts val="5873"/>
              </a:lnSpc>
            </a:pPr>
            <a:r>
              <a:rPr lang="en-US" sz="501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(baseline)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058650" y="4745602"/>
            <a:ext cx="5520620" cy="2333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3"/>
              </a:lnSpc>
            </a:pPr>
            <a:r>
              <a:rPr lang="en-US" sz="501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TransUNet</a:t>
            </a:r>
          </a:p>
          <a:p>
            <a:pPr algn="ctr">
              <a:lnSpc>
                <a:spcPts val="5873"/>
              </a:lnSpc>
            </a:pPr>
            <a:r>
              <a:rPr lang="en-US" sz="501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(U-Net + Transformer)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4891894" y="1673618"/>
            <a:ext cx="7489204" cy="1585750"/>
            <a:chOff x="0" y="0"/>
            <a:chExt cx="1972465" cy="41764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72465" cy="417646"/>
            </a:xfrm>
            <a:custGeom>
              <a:avLst/>
              <a:gdLst/>
              <a:ahLst/>
              <a:cxnLst/>
              <a:rect r="r" b="b" t="t" l="l"/>
              <a:pathLst>
                <a:path h="417646" w="1972465">
                  <a:moveTo>
                    <a:pt x="52721" y="0"/>
                  </a:moveTo>
                  <a:lnTo>
                    <a:pt x="1919744" y="0"/>
                  </a:lnTo>
                  <a:cubicBezTo>
                    <a:pt x="1933727" y="0"/>
                    <a:pt x="1947137" y="5555"/>
                    <a:pt x="1957024" y="15442"/>
                  </a:cubicBezTo>
                  <a:cubicBezTo>
                    <a:pt x="1966911" y="25329"/>
                    <a:pt x="1972465" y="38738"/>
                    <a:pt x="1972465" y="52721"/>
                  </a:cubicBezTo>
                  <a:lnTo>
                    <a:pt x="1972465" y="364925"/>
                  </a:lnTo>
                  <a:cubicBezTo>
                    <a:pt x="1972465" y="378908"/>
                    <a:pt x="1966911" y="392317"/>
                    <a:pt x="1957024" y="402204"/>
                  </a:cubicBezTo>
                  <a:cubicBezTo>
                    <a:pt x="1947137" y="412092"/>
                    <a:pt x="1933727" y="417646"/>
                    <a:pt x="1919744" y="417646"/>
                  </a:cubicBezTo>
                  <a:lnTo>
                    <a:pt x="52721" y="417646"/>
                  </a:lnTo>
                  <a:cubicBezTo>
                    <a:pt x="38738" y="417646"/>
                    <a:pt x="25329" y="412092"/>
                    <a:pt x="15442" y="402204"/>
                  </a:cubicBezTo>
                  <a:cubicBezTo>
                    <a:pt x="5555" y="392317"/>
                    <a:pt x="0" y="378908"/>
                    <a:pt x="0" y="364925"/>
                  </a:cubicBezTo>
                  <a:lnTo>
                    <a:pt x="0" y="52721"/>
                  </a:lnTo>
                  <a:cubicBezTo>
                    <a:pt x="0" y="38738"/>
                    <a:pt x="5555" y="25329"/>
                    <a:pt x="15442" y="15442"/>
                  </a:cubicBezTo>
                  <a:cubicBezTo>
                    <a:pt x="25329" y="5555"/>
                    <a:pt x="38738" y="0"/>
                    <a:pt x="5272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0"/>
              <a:ext cx="1972465" cy="7986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99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815486" y="2878878"/>
            <a:ext cx="2886508" cy="2886508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28575" cap="sq">
              <a:solidFill>
                <a:srgbClr val="6AD3F3">
                  <a:alpha val="40000"/>
                </a:srgbClr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011765" y="3549061"/>
            <a:ext cx="2493950" cy="1403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24"/>
              </a:lnSpc>
            </a:pPr>
            <a:r>
              <a:rPr lang="en-US" sz="8311">
                <a:solidFill>
                  <a:srgbClr val="A6BCC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914429" y="412114"/>
            <a:ext cx="7901057" cy="1733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99"/>
              </a:lnSpc>
            </a:pPr>
            <a:r>
              <a:rPr lang="en-US" b="true" sz="9999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 METRICS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207911" y="401021"/>
            <a:ext cx="7314094" cy="1624327"/>
            <a:chOff x="0" y="0"/>
            <a:chExt cx="1926346" cy="42780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26346" cy="427806"/>
            </a:xfrm>
            <a:custGeom>
              <a:avLst/>
              <a:gdLst/>
              <a:ahLst/>
              <a:cxnLst/>
              <a:rect r="r" b="b" t="t" l="l"/>
              <a:pathLst>
                <a:path h="427806" w="1926346">
                  <a:moveTo>
                    <a:pt x="53983" y="0"/>
                  </a:moveTo>
                  <a:lnTo>
                    <a:pt x="1872363" y="0"/>
                  </a:lnTo>
                  <a:cubicBezTo>
                    <a:pt x="1902177" y="0"/>
                    <a:pt x="1926346" y="24169"/>
                    <a:pt x="1926346" y="53983"/>
                  </a:cubicBezTo>
                  <a:lnTo>
                    <a:pt x="1926346" y="373823"/>
                  </a:lnTo>
                  <a:cubicBezTo>
                    <a:pt x="1926346" y="403637"/>
                    <a:pt x="1902177" y="427806"/>
                    <a:pt x="1872363" y="427806"/>
                  </a:cubicBezTo>
                  <a:lnTo>
                    <a:pt x="53983" y="427806"/>
                  </a:lnTo>
                  <a:cubicBezTo>
                    <a:pt x="24169" y="427806"/>
                    <a:pt x="0" y="403637"/>
                    <a:pt x="0" y="373823"/>
                  </a:cubicBezTo>
                  <a:lnTo>
                    <a:pt x="0" y="53983"/>
                  </a:lnTo>
                  <a:cubicBezTo>
                    <a:pt x="0" y="24169"/>
                    <a:pt x="24169" y="0"/>
                    <a:pt x="539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0"/>
              <a:ext cx="1926346" cy="8088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339400" y="2878878"/>
            <a:ext cx="2886508" cy="288650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  <a:ln w="28575" cap="sq">
              <a:solidFill>
                <a:srgbClr val="6AD3F3">
                  <a:alpha val="40000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535679" y="3549061"/>
            <a:ext cx="2493950" cy="1403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24"/>
              </a:lnSpc>
            </a:pPr>
            <a:r>
              <a:rPr lang="en-US" sz="8311">
                <a:solidFill>
                  <a:srgbClr val="A6BCC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IoU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38106" y="5743570"/>
            <a:ext cx="4889095" cy="516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0"/>
              </a:lnSpc>
            </a:pPr>
            <a:r>
              <a:rPr lang="en-US" sz="3068">
                <a:solidFill>
                  <a:srgbClr val="6AD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Intersection over Union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38106" y="6926624"/>
            <a:ext cx="15611787" cy="652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39777" indent="-419889" lvl="1">
              <a:lnSpc>
                <a:spcPts val="4550"/>
              </a:lnSpc>
              <a:buFont typeface="Arial"/>
              <a:buChar char="•"/>
            </a:pPr>
            <a:r>
              <a:rPr lang="en-US" sz="388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computation on 33 classes (32 teeth + background) and average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38106" y="7764872"/>
            <a:ext cx="13843300" cy="652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39777" indent="-419889" lvl="1">
              <a:lnSpc>
                <a:spcPts val="4550"/>
              </a:lnSpc>
              <a:buFont typeface="Arial"/>
              <a:buChar char="•"/>
            </a:pPr>
            <a:r>
              <a:rPr lang="en-US" sz="388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average of all dataset images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38106" y="8605305"/>
            <a:ext cx="14896063" cy="652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39777" indent="-419889" lvl="1">
              <a:lnSpc>
                <a:spcPts val="4550"/>
              </a:lnSpc>
              <a:buFont typeface="Arial"/>
              <a:buChar char="•"/>
            </a:pPr>
            <a:r>
              <a:rPr lang="en-US" sz="388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comparation between metrics computed with the 2 models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238909" y="290512"/>
            <a:ext cx="18526909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24"/>
              </a:lnSpc>
            </a:pPr>
            <a:r>
              <a:rPr lang="en-US" b="true" sz="7499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REAL IMAGES EVALUATION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903315" y="461962"/>
            <a:ext cx="3144749" cy="883376"/>
            <a:chOff x="0" y="0"/>
            <a:chExt cx="828247" cy="23265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28247" cy="232659"/>
            </a:xfrm>
            <a:custGeom>
              <a:avLst/>
              <a:gdLst/>
              <a:ahLst/>
              <a:cxnLst/>
              <a:rect r="r" b="b" t="t" l="l"/>
              <a:pathLst>
                <a:path h="232659" w="828247">
                  <a:moveTo>
                    <a:pt x="116329" y="0"/>
                  </a:moveTo>
                  <a:lnTo>
                    <a:pt x="711917" y="0"/>
                  </a:lnTo>
                  <a:cubicBezTo>
                    <a:pt x="742770" y="0"/>
                    <a:pt x="772359" y="12256"/>
                    <a:pt x="794175" y="34072"/>
                  </a:cubicBezTo>
                  <a:cubicBezTo>
                    <a:pt x="815991" y="55888"/>
                    <a:pt x="828247" y="85477"/>
                    <a:pt x="828247" y="116329"/>
                  </a:cubicBezTo>
                  <a:lnTo>
                    <a:pt x="828247" y="116329"/>
                  </a:lnTo>
                  <a:cubicBezTo>
                    <a:pt x="828247" y="180576"/>
                    <a:pt x="776164" y="232659"/>
                    <a:pt x="711917" y="232659"/>
                  </a:cubicBezTo>
                  <a:lnTo>
                    <a:pt x="116329" y="232659"/>
                  </a:lnTo>
                  <a:cubicBezTo>
                    <a:pt x="85477" y="232659"/>
                    <a:pt x="55888" y="220403"/>
                    <a:pt x="34072" y="198587"/>
                  </a:cubicBezTo>
                  <a:cubicBezTo>
                    <a:pt x="12256" y="176771"/>
                    <a:pt x="0" y="147182"/>
                    <a:pt x="0" y="116329"/>
                  </a:cubicBezTo>
                  <a:lnTo>
                    <a:pt x="0" y="116329"/>
                  </a:lnTo>
                  <a:cubicBezTo>
                    <a:pt x="0" y="85477"/>
                    <a:pt x="12256" y="55888"/>
                    <a:pt x="34072" y="34072"/>
                  </a:cubicBezTo>
                  <a:cubicBezTo>
                    <a:pt x="55888" y="12256"/>
                    <a:pt x="85477" y="0"/>
                    <a:pt x="11632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828247" cy="3279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750526" y="1654369"/>
            <a:ext cx="15082596" cy="6978263"/>
          </a:xfrm>
          <a:custGeom>
            <a:avLst/>
            <a:gdLst/>
            <a:ahLst/>
            <a:cxnLst/>
            <a:rect r="r" b="b" t="t" l="l"/>
            <a:pathLst>
              <a:path h="6978263" w="15082596">
                <a:moveTo>
                  <a:pt x="0" y="0"/>
                </a:moveTo>
                <a:lnTo>
                  <a:pt x="15082595" y="0"/>
                </a:lnTo>
                <a:lnTo>
                  <a:pt x="15082595" y="6978262"/>
                </a:lnTo>
                <a:lnTo>
                  <a:pt x="0" y="6978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26" t="0" r="-810" b="-2491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824704" y="8685966"/>
            <a:ext cx="10132439" cy="572334"/>
          </a:xfrm>
          <a:custGeom>
            <a:avLst/>
            <a:gdLst/>
            <a:ahLst/>
            <a:cxnLst/>
            <a:rect r="r" b="b" t="t" l="l"/>
            <a:pathLst>
              <a:path h="572334" w="10132439">
                <a:moveTo>
                  <a:pt x="0" y="0"/>
                </a:moveTo>
                <a:lnTo>
                  <a:pt x="10132439" y="0"/>
                </a:lnTo>
                <a:lnTo>
                  <a:pt x="10132439" y="572334"/>
                </a:lnTo>
                <a:lnTo>
                  <a:pt x="0" y="5723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85750"/>
            <a:ext cx="18288000" cy="131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25"/>
              </a:lnSpc>
            </a:pPr>
            <a:r>
              <a:rPr lang="en-US" b="true" sz="750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SYNTHETIC IMAGES EVALUATION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589422" y="457200"/>
            <a:ext cx="6127352" cy="911951"/>
            <a:chOff x="0" y="0"/>
            <a:chExt cx="1613788" cy="24018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13788" cy="240185"/>
            </a:xfrm>
            <a:custGeom>
              <a:avLst/>
              <a:gdLst/>
              <a:ahLst/>
              <a:cxnLst/>
              <a:rect r="r" b="b" t="t" l="l"/>
              <a:pathLst>
                <a:path h="240185" w="1613788">
                  <a:moveTo>
                    <a:pt x="64439" y="0"/>
                  </a:moveTo>
                  <a:lnTo>
                    <a:pt x="1549350" y="0"/>
                  </a:lnTo>
                  <a:cubicBezTo>
                    <a:pt x="1566440" y="0"/>
                    <a:pt x="1582830" y="6789"/>
                    <a:pt x="1594915" y="18874"/>
                  </a:cubicBezTo>
                  <a:cubicBezTo>
                    <a:pt x="1606999" y="30958"/>
                    <a:pt x="1613788" y="47348"/>
                    <a:pt x="1613788" y="64439"/>
                  </a:cubicBezTo>
                  <a:lnTo>
                    <a:pt x="1613788" y="175746"/>
                  </a:lnTo>
                  <a:cubicBezTo>
                    <a:pt x="1613788" y="192836"/>
                    <a:pt x="1606999" y="209226"/>
                    <a:pt x="1594915" y="221311"/>
                  </a:cubicBezTo>
                  <a:cubicBezTo>
                    <a:pt x="1582830" y="233396"/>
                    <a:pt x="1566440" y="240185"/>
                    <a:pt x="1549350" y="240185"/>
                  </a:cubicBezTo>
                  <a:lnTo>
                    <a:pt x="64439" y="240185"/>
                  </a:lnTo>
                  <a:cubicBezTo>
                    <a:pt x="47348" y="240185"/>
                    <a:pt x="30958" y="233396"/>
                    <a:pt x="18874" y="221311"/>
                  </a:cubicBezTo>
                  <a:cubicBezTo>
                    <a:pt x="6789" y="209226"/>
                    <a:pt x="0" y="192836"/>
                    <a:pt x="0" y="175746"/>
                  </a:cubicBezTo>
                  <a:lnTo>
                    <a:pt x="0" y="64439"/>
                  </a:lnTo>
                  <a:cubicBezTo>
                    <a:pt x="0" y="47348"/>
                    <a:pt x="6789" y="30958"/>
                    <a:pt x="18874" y="18874"/>
                  </a:cubicBezTo>
                  <a:cubicBezTo>
                    <a:pt x="30958" y="6789"/>
                    <a:pt x="47348" y="0"/>
                    <a:pt x="6443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1613788" cy="3354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609512" y="1789762"/>
            <a:ext cx="15068977" cy="6969402"/>
          </a:xfrm>
          <a:custGeom>
            <a:avLst/>
            <a:gdLst/>
            <a:ahLst/>
            <a:cxnLst/>
            <a:rect r="r" b="b" t="t" l="l"/>
            <a:pathLst>
              <a:path h="6969402" w="15068977">
                <a:moveTo>
                  <a:pt x="0" y="0"/>
                </a:moveTo>
                <a:lnTo>
                  <a:pt x="15068976" y="0"/>
                </a:lnTo>
                <a:lnTo>
                  <a:pt x="15068976" y="6969402"/>
                </a:lnTo>
                <a:lnTo>
                  <a:pt x="0" y="69694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301425" y="8759164"/>
            <a:ext cx="11685149" cy="499136"/>
          </a:xfrm>
          <a:custGeom>
            <a:avLst/>
            <a:gdLst/>
            <a:ahLst/>
            <a:cxnLst/>
            <a:rect r="r" b="b" t="t" l="l"/>
            <a:pathLst>
              <a:path h="499136" w="11685149">
                <a:moveTo>
                  <a:pt x="0" y="0"/>
                </a:moveTo>
                <a:lnTo>
                  <a:pt x="11685150" y="0"/>
                </a:lnTo>
                <a:lnTo>
                  <a:pt x="11685150" y="499136"/>
                </a:lnTo>
                <a:lnTo>
                  <a:pt x="0" y="4991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54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81776" y="159476"/>
            <a:ext cx="15724447" cy="131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25"/>
              </a:lnSpc>
            </a:pPr>
            <a:r>
              <a:rPr lang="en-US" b="true" sz="7500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MIX IMAGES EVALUATION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432165" y="330926"/>
            <a:ext cx="2401752" cy="902426"/>
            <a:chOff x="0" y="0"/>
            <a:chExt cx="632560" cy="2376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2560" cy="237676"/>
            </a:xfrm>
            <a:custGeom>
              <a:avLst/>
              <a:gdLst/>
              <a:ahLst/>
              <a:cxnLst/>
              <a:rect r="r" b="b" t="t" l="l"/>
              <a:pathLst>
                <a:path h="237676" w="632560">
                  <a:moveTo>
                    <a:pt x="118838" y="0"/>
                  </a:moveTo>
                  <a:lnTo>
                    <a:pt x="513722" y="0"/>
                  </a:lnTo>
                  <a:cubicBezTo>
                    <a:pt x="579355" y="0"/>
                    <a:pt x="632560" y="53206"/>
                    <a:pt x="632560" y="118838"/>
                  </a:cubicBezTo>
                  <a:lnTo>
                    <a:pt x="632560" y="118838"/>
                  </a:lnTo>
                  <a:cubicBezTo>
                    <a:pt x="632560" y="184470"/>
                    <a:pt x="579355" y="237676"/>
                    <a:pt x="513722" y="237676"/>
                  </a:cubicBezTo>
                  <a:lnTo>
                    <a:pt x="118838" y="237676"/>
                  </a:lnTo>
                  <a:cubicBezTo>
                    <a:pt x="53206" y="237676"/>
                    <a:pt x="0" y="184470"/>
                    <a:pt x="0" y="118838"/>
                  </a:cubicBezTo>
                  <a:lnTo>
                    <a:pt x="0" y="118838"/>
                  </a:lnTo>
                  <a:cubicBezTo>
                    <a:pt x="0" y="53206"/>
                    <a:pt x="53206" y="0"/>
                    <a:pt x="1188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95250"/>
              <a:ext cx="632560" cy="3329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432165" y="1570194"/>
            <a:ext cx="12917517" cy="6013492"/>
          </a:xfrm>
          <a:custGeom>
            <a:avLst/>
            <a:gdLst/>
            <a:ahLst/>
            <a:cxnLst/>
            <a:rect r="r" b="b" t="t" l="l"/>
            <a:pathLst>
              <a:path h="6013492" w="12917517">
                <a:moveTo>
                  <a:pt x="0" y="0"/>
                </a:moveTo>
                <a:lnTo>
                  <a:pt x="12917517" y="0"/>
                </a:lnTo>
                <a:lnTo>
                  <a:pt x="12917517" y="6013492"/>
                </a:lnTo>
                <a:lnTo>
                  <a:pt x="0" y="60134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80" r="0" b="-48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64572" y="7583686"/>
            <a:ext cx="5587976" cy="2248339"/>
          </a:xfrm>
          <a:custGeom>
            <a:avLst/>
            <a:gdLst/>
            <a:ahLst/>
            <a:cxnLst/>
            <a:rect r="r" b="b" t="t" l="l"/>
            <a:pathLst>
              <a:path h="2248339" w="5587976">
                <a:moveTo>
                  <a:pt x="0" y="0"/>
                </a:moveTo>
                <a:lnTo>
                  <a:pt x="5587976" y="0"/>
                </a:lnTo>
                <a:lnTo>
                  <a:pt x="5587976" y="2248339"/>
                </a:lnTo>
                <a:lnTo>
                  <a:pt x="0" y="22483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852548" y="8421960"/>
            <a:ext cx="10186349" cy="571791"/>
          </a:xfrm>
          <a:custGeom>
            <a:avLst/>
            <a:gdLst/>
            <a:ahLst/>
            <a:cxnLst/>
            <a:rect r="r" b="b" t="t" l="l"/>
            <a:pathLst>
              <a:path h="571791" w="10186349">
                <a:moveTo>
                  <a:pt x="0" y="0"/>
                </a:moveTo>
                <a:lnTo>
                  <a:pt x="10186349" y="0"/>
                </a:lnTo>
                <a:lnTo>
                  <a:pt x="10186349" y="571791"/>
                </a:lnTo>
                <a:lnTo>
                  <a:pt x="0" y="5717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1808547"/>
            <a:ext cx="18288000" cy="7449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11327" indent="-505663" lvl="1">
              <a:lnSpc>
                <a:spcPts val="5761"/>
              </a:lnSpc>
              <a:buFont typeface="Arial"/>
              <a:buChar char="•"/>
            </a:pPr>
            <a:r>
              <a:rPr lang="en-US" sz="4684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heavier models for segmentation task</a:t>
            </a:r>
          </a:p>
          <a:p>
            <a:pPr algn="l">
              <a:lnSpc>
                <a:spcPts val="5761"/>
              </a:lnSpc>
            </a:pPr>
          </a:p>
          <a:p>
            <a:pPr algn="l" marL="1011327" indent="-505663" lvl="1">
              <a:lnSpc>
                <a:spcPts val="5761"/>
              </a:lnSpc>
              <a:buFont typeface="Arial"/>
              <a:buChar char="•"/>
            </a:pPr>
            <a:r>
              <a:rPr lang="en-US" sz="4684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 advanced GAN architectures </a:t>
            </a:r>
          </a:p>
          <a:p>
            <a:pPr algn="l">
              <a:lnSpc>
                <a:spcPts val="4162"/>
              </a:lnSpc>
            </a:pPr>
          </a:p>
          <a:p>
            <a:pPr algn="l">
              <a:lnSpc>
                <a:spcPts val="4162"/>
              </a:lnSpc>
            </a:pPr>
          </a:p>
          <a:p>
            <a:pPr algn="l">
              <a:lnSpc>
                <a:spcPts val="4162"/>
              </a:lnSpc>
            </a:pPr>
          </a:p>
          <a:p>
            <a:pPr algn="l" marL="1011327" indent="-505663" lvl="1">
              <a:lnSpc>
                <a:spcPts val="5761"/>
              </a:lnSpc>
              <a:buFont typeface="Arial"/>
              <a:buChar char="•"/>
            </a:pPr>
            <a:r>
              <a:rPr lang="en-US" sz="4684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stronger data augmentation strategies </a:t>
            </a:r>
          </a:p>
          <a:p>
            <a:pPr algn="l">
              <a:lnSpc>
                <a:spcPts val="5761"/>
              </a:lnSpc>
            </a:pPr>
          </a:p>
          <a:p>
            <a:pPr algn="l">
              <a:lnSpc>
                <a:spcPts val="5761"/>
              </a:lnSpc>
            </a:pPr>
          </a:p>
          <a:p>
            <a:pPr algn="l">
              <a:lnSpc>
                <a:spcPts val="5761"/>
              </a:lnSpc>
            </a:pPr>
          </a:p>
          <a:p>
            <a:pPr algn="l" marL="1011327" indent="-505663" lvl="1">
              <a:lnSpc>
                <a:spcPts val="5761"/>
              </a:lnSpc>
              <a:buFont typeface="Arial"/>
              <a:buChar char="•"/>
            </a:pPr>
            <a:r>
              <a:rPr lang="en-US" sz="4684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different mix strategies combinations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169283"/>
            <a:ext cx="2345382" cy="1287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04519" indent="-302260" lvl="1">
              <a:lnSpc>
                <a:spcPts val="3275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CycleGAN</a:t>
            </a:r>
          </a:p>
          <a:p>
            <a:pPr algn="ctr" marL="604519" indent="-302260" lvl="1">
              <a:lnSpc>
                <a:spcPts val="3275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StyleGAN</a:t>
            </a:r>
          </a:p>
          <a:p>
            <a:pPr algn="ctr" marL="604519" indent="-302260" lvl="1">
              <a:lnSpc>
                <a:spcPts val="3275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Pix2PixHD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465129"/>
            <a:ext cx="5486102" cy="1287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275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elasti</a:t>
            </a:r>
            <a:r>
              <a:rPr lang="en-US" sz="27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 deformations</a:t>
            </a:r>
          </a:p>
          <a:p>
            <a:pPr algn="l" marL="604519" indent="-302260" lvl="1">
              <a:lnSpc>
                <a:spcPts val="3275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random rotations and scaling</a:t>
            </a:r>
          </a:p>
          <a:p>
            <a:pPr algn="l" marL="604519" indent="-302260" lvl="1">
              <a:lnSpc>
                <a:spcPts val="3275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contrast/brightness adjustments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16178" y="114401"/>
            <a:ext cx="15724447" cy="1798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20"/>
              </a:lnSpc>
            </a:pPr>
            <a:r>
              <a:rPr lang="en-US" b="true" sz="10342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FUTURE WORKS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941727" y="343001"/>
            <a:ext cx="11273350" cy="1234750"/>
            <a:chOff x="0" y="0"/>
            <a:chExt cx="2969113" cy="3252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969113" cy="325202"/>
            </a:xfrm>
            <a:custGeom>
              <a:avLst/>
              <a:gdLst/>
              <a:ahLst/>
              <a:cxnLst/>
              <a:rect r="r" b="b" t="t" l="l"/>
              <a:pathLst>
                <a:path h="325202" w="2969113">
                  <a:moveTo>
                    <a:pt x="35024" y="0"/>
                  </a:moveTo>
                  <a:lnTo>
                    <a:pt x="2934089" y="0"/>
                  </a:lnTo>
                  <a:cubicBezTo>
                    <a:pt x="2943378" y="0"/>
                    <a:pt x="2952286" y="3690"/>
                    <a:pt x="2958854" y="10258"/>
                  </a:cubicBezTo>
                  <a:cubicBezTo>
                    <a:pt x="2965423" y="16827"/>
                    <a:pt x="2969113" y="25735"/>
                    <a:pt x="2969113" y="35024"/>
                  </a:cubicBezTo>
                  <a:lnTo>
                    <a:pt x="2969113" y="290178"/>
                  </a:lnTo>
                  <a:cubicBezTo>
                    <a:pt x="2969113" y="299467"/>
                    <a:pt x="2965423" y="308375"/>
                    <a:pt x="2958854" y="314943"/>
                  </a:cubicBezTo>
                  <a:cubicBezTo>
                    <a:pt x="2952286" y="321512"/>
                    <a:pt x="2943378" y="325202"/>
                    <a:pt x="2934089" y="325202"/>
                  </a:cubicBezTo>
                  <a:lnTo>
                    <a:pt x="35024" y="325202"/>
                  </a:lnTo>
                  <a:cubicBezTo>
                    <a:pt x="25735" y="325202"/>
                    <a:pt x="16827" y="321512"/>
                    <a:pt x="10258" y="314943"/>
                  </a:cubicBezTo>
                  <a:cubicBezTo>
                    <a:pt x="3690" y="308375"/>
                    <a:pt x="0" y="299467"/>
                    <a:pt x="0" y="290178"/>
                  </a:cubicBezTo>
                  <a:lnTo>
                    <a:pt x="0" y="35024"/>
                  </a:lnTo>
                  <a:cubicBezTo>
                    <a:pt x="0" y="25735"/>
                    <a:pt x="3690" y="16827"/>
                    <a:pt x="10258" y="10258"/>
                  </a:cubicBezTo>
                  <a:cubicBezTo>
                    <a:pt x="16827" y="3690"/>
                    <a:pt x="25735" y="0"/>
                    <a:pt x="3502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0"/>
              <a:ext cx="2969113" cy="7062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9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9936549" y="3242227"/>
            <a:ext cx="278011" cy="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7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[2]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91455" y="5547711"/>
            <a:ext cx="277862" cy="3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56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[3]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17366" y="3371874"/>
            <a:ext cx="16053268" cy="3314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15"/>
              </a:lnSpc>
            </a:pPr>
            <a:r>
              <a:rPr lang="en-US" sz="100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</a:p>
          <a:p>
            <a:pPr algn="ctr">
              <a:lnSpc>
                <a:spcPts val="12315"/>
              </a:lnSpc>
            </a:pPr>
            <a:r>
              <a:rPr lang="en-US" sz="10012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the attention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95492" y="8610029"/>
            <a:ext cx="17697016" cy="1229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3"/>
              </a:lnSpc>
            </a:pPr>
            <a:r>
              <a:rPr lang="en-US" sz="27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References:</a:t>
            </a:r>
          </a:p>
          <a:p>
            <a:pPr algn="l">
              <a:lnSpc>
                <a:spcPts val="1968"/>
              </a:lnSpc>
            </a:pPr>
            <a:r>
              <a:rPr lang="en-US" sz="1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[1] </a:t>
            </a:r>
            <a:r>
              <a:rPr lang="en-US" sz="16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 tooltip="https://www.kaggle.com/datasets/humansintheloop/teeth-segmentation-on-dental-x-ray-images/data"/>
              </a:rPr>
              <a:t>https://www.kaggle.com/datasets/humansintheloop/teeth-segmentation-on-dental-x-ray-images/data </a:t>
            </a:r>
          </a:p>
          <a:p>
            <a:pPr algn="l">
              <a:lnSpc>
                <a:spcPts val="1968"/>
              </a:lnSpc>
            </a:pPr>
            <a:r>
              <a:rPr lang="en-US" sz="16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 tooltip="https://imarticus.org/blog/gan-architectures-for-image-generation"/>
              </a:rPr>
              <a:t>[2] https://imarticus.org/blog/gan-architectures-for-image-generation</a:t>
            </a:r>
          </a:p>
          <a:p>
            <a:pPr algn="l">
              <a:lnSpc>
                <a:spcPts val="1968"/>
              </a:lnSpc>
            </a:pPr>
            <a:r>
              <a:rPr lang="en-US" sz="16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 tooltip="https://pmc.ncbi.nlm.nih.gov/articles/PMC10027281"/>
              </a:rPr>
              <a:t>[3] https://pmc.ncbi.nlm.nih.gov/articles/PMC10027281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745418" y="799827"/>
            <a:ext cx="7342091" cy="1227044"/>
            <a:chOff x="0" y="0"/>
            <a:chExt cx="1933719" cy="32317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33719" cy="323172"/>
            </a:xfrm>
            <a:custGeom>
              <a:avLst/>
              <a:gdLst/>
              <a:ahLst/>
              <a:cxnLst/>
              <a:rect r="r" b="b" t="t" l="l"/>
              <a:pathLst>
                <a:path h="323172" w="1933719">
                  <a:moveTo>
                    <a:pt x="53777" y="0"/>
                  </a:moveTo>
                  <a:lnTo>
                    <a:pt x="1879942" y="0"/>
                  </a:lnTo>
                  <a:cubicBezTo>
                    <a:pt x="1909643" y="0"/>
                    <a:pt x="1933719" y="24077"/>
                    <a:pt x="1933719" y="53777"/>
                  </a:cubicBezTo>
                  <a:lnTo>
                    <a:pt x="1933719" y="269395"/>
                  </a:lnTo>
                  <a:cubicBezTo>
                    <a:pt x="1933719" y="299095"/>
                    <a:pt x="1909643" y="323172"/>
                    <a:pt x="1879942" y="323172"/>
                  </a:cubicBezTo>
                  <a:lnTo>
                    <a:pt x="53777" y="323172"/>
                  </a:lnTo>
                  <a:cubicBezTo>
                    <a:pt x="24077" y="323172"/>
                    <a:pt x="0" y="299095"/>
                    <a:pt x="0" y="269395"/>
                  </a:cubicBezTo>
                  <a:lnTo>
                    <a:pt x="0" y="53777"/>
                  </a:lnTo>
                  <a:cubicBezTo>
                    <a:pt x="0" y="24077"/>
                    <a:pt x="24077" y="0"/>
                    <a:pt x="537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80975"/>
              <a:ext cx="1933719" cy="50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439"/>
                </a:lnSpc>
              </a:pPr>
              <a:r>
                <a:rPr lang="en-US" sz="4599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Synthetic data generation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200491" y="2327281"/>
            <a:ext cx="8000670" cy="3715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139"/>
              </a:lnSpc>
            </a:pPr>
            <a:r>
              <a:rPr lang="en-US" b="true" sz="10099" i="true">
                <a:solidFill>
                  <a:srgbClr val="FFFFFF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MAIN</a:t>
            </a:r>
          </a:p>
          <a:p>
            <a:pPr algn="ctr">
              <a:lnSpc>
                <a:spcPts val="14139"/>
              </a:lnSpc>
              <a:spcBef>
                <a:spcPct val="0"/>
              </a:spcBef>
            </a:pPr>
            <a:r>
              <a:rPr lang="en-US" b="true" sz="10099" i="true">
                <a:solidFill>
                  <a:srgbClr val="FFFFFF"/>
                </a:solidFill>
                <a:latin typeface="Times New Roman Bold Italics"/>
                <a:ea typeface="Times New Roman Bold Italics"/>
                <a:cs typeface="Times New Roman Bold Italics"/>
                <a:sym typeface="Times New Roman Bold Italics"/>
              </a:rPr>
              <a:t>CHAPTERS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94356" y="5180475"/>
            <a:ext cx="6386458" cy="453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745418" y="2570697"/>
            <a:ext cx="7342091" cy="1227044"/>
            <a:chOff x="0" y="0"/>
            <a:chExt cx="1933719" cy="3231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33719" cy="323172"/>
            </a:xfrm>
            <a:custGeom>
              <a:avLst/>
              <a:gdLst/>
              <a:ahLst/>
              <a:cxnLst/>
              <a:rect r="r" b="b" t="t" l="l"/>
              <a:pathLst>
                <a:path h="323172" w="1933719">
                  <a:moveTo>
                    <a:pt x="53777" y="0"/>
                  </a:moveTo>
                  <a:lnTo>
                    <a:pt x="1879942" y="0"/>
                  </a:lnTo>
                  <a:cubicBezTo>
                    <a:pt x="1909643" y="0"/>
                    <a:pt x="1933719" y="24077"/>
                    <a:pt x="1933719" y="53777"/>
                  </a:cubicBezTo>
                  <a:lnTo>
                    <a:pt x="1933719" y="269395"/>
                  </a:lnTo>
                  <a:cubicBezTo>
                    <a:pt x="1933719" y="299095"/>
                    <a:pt x="1909643" y="323172"/>
                    <a:pt x="1879942" y="323172"/>
                  </a:cubicBezTo>
                  <a:lnTo>
                    <a:pt x="53777" y="323172"/>
                  </a:lnTo>
                  <a:cubicBezTo>
                    <a:pt x="24077" y="323172"/>
                    <a:pt x="0" y="299095"/>
                    <a:pt x="0" y="269395"/>
                  </a:cubicBezTo>
                  <a:lnTo>
                    <a:pt x="0" y="53777"/>
                  </a:lnTo>
                  <a:cubicBezTo>
                    <a:pt x="0" y="24077"/>
                    <a:pt x="24077" y="0"/>
                    <a:pt x="537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80975"/>
              <a:ext cx="1933719" cy="50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439"/>
                </a:lnSpc>
              </a:pPr>
              <a:r>
                <a:rPr lang="en-US" sz="4599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Teeth Segmentation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745418" y="4409983"/>
            <a:ext cx="7342091" cy="1227044"/>
            <a:chOff x="0" y="0"/>
            <a:chExt cx="1933719" cy="32317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933719" cy="323172"/>
            </a:xfrm>
            <a:custGeom>
              <a:avLst/>
              <a:gdLst/>
              <a:ahLst/>
              <a:cxnLst/>
              <a:rect r="r" b="b" t="t" l="l"/>
              <a:pathLst>
                <a:path h="323172" w="1933719">
                  <a:moveTo>
                    <a:pt x="53777" y="0"/>
                  </a:moveTo>
                  <a:lnTo>
                    <a:pt x="1879942" y="0"/>
                  </a:lnTo>
                  <a:cubicBezTo>
                    <a:pt x="1909643" y="0"/>
                    <a:pt x="1933719" y="24077"/>
                    <a:pt x="1933719" y="53777"/>
                  </a:cubicBezTo>
                  <a:lnTo>
                    <a:pt x="1933719" y="269395"/>
                  </a:lnTo>
                  <a:cubicBezTo>
                    <a:pt x="1933719" y="299095"/>
                    <a:pt x="1909643" y="323172"/>
                    <a:pt x="1879942" y="323172"/>
                  </a:cubicBezTo>
                  <a:lnTo>
                    <a:pt x="53777" y="323172"/>
                  </a:lnTo>
                  <a:cubicBezTo>
                    <a:pt x="24077" y="323172"/>
                    <a:pt x="0" y="299095"/>
                    <a:pt x="0" y="269395"/>
                  </a:cubicBezTo>
                  <a:lnTo>
                    <a:pt x="0" y="53777"/>
                  </a:lnTo>
                  <a:cubicBezTo>
                    <a:pt x="0" y="24077"/>
                    <a:pt x="24077" y="0"/>
                    <a:pt x="537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180975"/>
              <a:ext cx="1933719" cy="50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439"/>
                </a:lnSpc>
              </a:pPr>
              <a:r>
                <a:rPr lang="en-US" sz="4599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Evaluation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745418" y="8031256"/>
            <a:ext cx="7342091" cy="1227044"/>
            <a:chOff x="0" y="0"/>
            <a:chExt cx="1933719" cy="32317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33719" cy="323172"/>
            </a:xfrm>
            <a:custGeom>
              <a:avLst/>
              <a:gdLst/>
              <a:ahLst/>
              <a:cxnLst/>
              <a:rect r="r" b="b" t="t" l="l"/>
              <a:pathLst>
                <a:path h="323172" w="1933719">
                  <a:moveTo>
                    <a:pt x="53777" y="0"/>
                  </a:moveTo>
                  <a:lnTo>
                    <a:pt x="1879942" y="0"/>
                  </a:lnTo>
                  <a:cubicBezTo>
                    <a:pt x="1909643" y="0"/>
                    <a:pt x="1933719" y="24077"/>
                    <a:pt x="1933719" y="53777"/>
                  </a:cubicBezTo>
                  <a:lnTo>
                    <a:pt x="1933719" y="269395"/>
                  </a:lnTo>
                  <a:cubicBezTo>
                    <a:pt x="1933719" y="299095"/>
                    <a:pt x="1909643" y="323172"/>
                    <a:pt x="1879942" y="323172"/>
                  </a:cubicBezTo>
                  <a:lnTo>
                    <a:pt x="53777" y="323172"/>
                  </a:lnTo>
                  <a:cubicBezTo>
                    <a:pt x="24077" y="323172"/>
                    <a:pt x="0" y="299095"/>
                    <a:pt x="0" y="269395"/>
                  </a:cubicBezTo>
                  <a:lnTo>
                    <a:pt x="0" y="53777"/>
                  </a:lnTo>
                  <a:cubicBezTo>
                    <a:pt x="0" y="24077"/>
                    <a:pt x="24077" y="0"/>
                    <a:pt x="537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180975"/>
              <a:ext cx="1933719" cy="50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439"/>
                </a:lnSpc>
              </a:pPr>
              <a:r>
                <a:rPr lang="en-US" sz="4599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Future works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745418" y="6185088"/>
            <a:ext cx="7342091" cy="1227044"/>
            <a:chOff x="0" y="0"/>
            <a:chExt cx="1933719" cy="32317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933719" cy="323172"/>
            </a:xfrm>
            <a:custGeom>
              <a:avLst/>
              <a:gdLst/>
              <a:ahLst/>
              <a:cxnLst/>
              <a:rect r="r" b="b" t="t" l="l"/>
              <a:pathLst>
                <a:path h="323172" w="1933719">
                  <a:moveTo>
                    <a:pt x="53777" y="0"/>
                  </a:moveTo>
                  <a:lnTo>
                    <a:pt x="1879942" y="0"/>
                  </a:lnTo>
                  <a:cubicBezTo>
                    <a:pt x="1909643" y="0"/>
                    <a:pt x="1933719" y="24077"/>
                    <a:pt x="1933719" y="53777"/>
                  </a:cubicBezTo>
                  <a:lnTo>
                    <a:pt x="1933719" y="269395"/>
                  </a:lnTo>
                  <a:cubicBezTo>
                    <a:pt x="1933719" y="299095"/>
                    <a:pt x="1909643" y="323172"/>
                    <a:pt x="1879942" y="323172"/>
                  </a:cubicBezTo>
                  <a:lnTo>
                    <a:pt x="53777" y="323172"/>
                  </a:lnTo>
                  <a:cubicBezTo>
                    <a:pt x="24077" y="323172"/>
                    <a:pt x="0" y="299095"/>
                    <a:pt x="0" y="269395"/>
                  </a:cubicBezTo>
                  <a:lnTo>
                    <a:pt x="0" y="53777"/>
                  </a:lnTo>
                  <a:cubicBezTo>
                    <a:pt x="0" y="24077"/>
                    <a:pt x="24077" y="0"/>
                    <a:pt x="5377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180975"/>
              <a:ext cx="1933719" cy="504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439"/>
                </a:lnSpc>
              </a:pPr>
              <a:r>
                <a:rPr lang="en-US" sz="4599">
                  <a:solidFill>
                    <a:srgbClr val="FFFFFF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Ablation Study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204929" y="388469"/>
            <a:ext cx="9161283" cy="2057400"/>
            <a:chOff x="0" y="0"/>
            <a:chExt cx="2412848" cy="5418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12848" cy="541867"/>
            </a:xfrm>
            <a:custGeom>
              <a:avLst/>
              <a:gdLst/>
              <a:ahLst/>
              <a:cxnLst/>
              <a:rect r="r" b="b" t="t" l="l"/>
              <a:pathLst>
                <a:path h="541867" w="2412848">
                  <a:moveTo>
                    <a:pt x="43099" y="0"/>
                  </a:moveTo>
                  <a:lnTo>
                    <a:pt x="2369750" y="0"/>
                  </a:lnTo>
                  <a:cubicBezTo>
                    <a:pt x="2381180" y="0"/>
                    <a:pt x="2392142" y="4541"/>
                    <a:pt x="2400225" y="12623"/>
                  </a:cubicBezTo>
                  <a:cubicBezTo>
                    <a:pt x="2408307" y="20706"/>
                    <a:pt x="2412848" y="31668"/>
                    <a:pt x="2412848" y="43099"/>
                  </a:cubicBezTo>
                  <a:lnTo>
                    <a:pt x="2412848" y="498768"/>
                  </a:lnTo>
                  <a:cubicBezTo>
                    <a:pt x="2412848" y="522571"/>
                    <a:pt x="2393552" y="541867"/>
                    <a:pt x="2369750" y="541867"/>
                  </a:cubicBezTo>
                  <a:lnTo>
                    <a:pt x="43099" y="541867"/>
                  </a:lnTo>
                  <a:cubicBezTo>
                    <a:pt x="31668" y="541867"/>
                    <a:pt x="20706" y="537326"/>
                    <a:pt x="12623" y="529243"/>
                  </a:cubicBezTo>
                  <a:cubicBezTo>
                    <a:pt x="4541" y="521161"/>
                    <a:pt x="0" y="510198"/>
                    <a:pt x="0" y="498768"/>
                  </a:cubicBezTo>
                  <a:lnTo>
                    <a:pt x="0" y="43099"/>
                  </a:lnTo>
                  <a:cubicBezTo>
                    <a:pt x="0" y="19296"/>
                    <a:pt x="19296" y="0"/>
                    <a:pt x="430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0"/>
              <a:ext cx="2412848" cy="922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99"/>
                </a:lnSpc>
              </a:pPr>
              <a:r>
                <a:rPr lang="en-US" b="true" sz="9999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DATASET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44364" y="2642648"/>
            <a:ext cx="13990835" cy="3716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258"/>
              </a:lnSpc>
              <a:spcBef>
                <a:spcPct val="0"/>
              </a:spcBef>
            </a:pPr>
          </a:p>
          <a:p>
            <a:pPr algn="just">
              <a:lnSpc>
                <a:spcPts val="6159"/>
              </a:lnSpc>
              <a:spcBef>
                <a:spcPct val="0"/>
              </a:spcBef>
            </a:pPr>
            <a:r>
              <a:rPr lang="en-US" sz="43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Public Kaggle dataset (about 600 dental panoramic X-rays)</a:t>
            </a:r>
          </a:p>
          <a:p>
            <a:pPr algn="just">
              <a:lnSpc>
                <a:spcPts val="6159"/>
              </a:lnSpc>
            </a:pPr>
            <a:r>
              <a:rPr lang="en-US" sz="43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Each sample:  </a:t>
            </a:r>
          </a:p>
          <a:p>
            <a:pPr algn="ctr">
              <a:lnSpc>
                <a:spcPts val="6159"/>
              </a:lnSpc>
            </a:pPr>
          </a:p>
          <a:p>
            <a:pPr algn="ctr">
              <a:lnSpc>
                <a:spcPts val="5258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4416499" y="4962525"/>
            <a:ext cx="9455002" cy="3412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64"/>
              </a:lnSpc>
              <a:spcBef>
                <a:spcPct val="0"/>
              </a:spcBef>
            </a:pPr>
            <a:r>
              <a:rPr lang="en-US" sz="476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Human ma</a:t>
            </a:r>
            <a:r>
              <a:rPr lang="en-US" sz="476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sk</a:t>
            </a:r>
          </a:p>
          <a:p>
            <a:pPr algn="l">
              <a:lnSpc>
                <a:spcPts val="6664"/>
              </a:lnSpc>
              <a:spcBef>
                <a:spcPct val="0"/>
              </a:spcBef>
            </a:pPr>
            <a:r>
              <a:rPr lang="en-US" sz="476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• Machine mask</a:t>
            </a:r>
          </a:p>
          <a:p>
            <a:pPr algn="l">
              <a:lnSpc>
                <a:spcPts val="6664"/>
              </a:lnSpc>
            </a:pPr>
            <a:r>
              <a:rPr lang="en-US" sz="476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 </a:t>
            </a:r>
            <a:r>
              <a:rPr lang="en-US" sz="476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PNG images + JSON polygons</a:t>
            </a:r>
          </a:p>
          <a:p>
            <a:pPr algn="ctr">
              <a:lnSpc>
                <a:spcPts val="666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80000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408807" y="718361"/>
            <a:ext cx="13470385" cy="3848100"/>
            <a:chOff x="0" y="0"/>
            <a:chExt cx="3547756" cy="101349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547756" cy="1013491"/>
            </a:xfrm>
            <a:custGeom>
              <a:avLst/>
              <a:gdLst/>
              <a:ahLst/>
              <a:cxnLst/>
              <a:rect r="r" b="b" t="t" l="l"/>
              <a:pathLst>
                <a:path h="1013491" w="3547756">
                  <a:moveTo>
                    <a:pt x="29312" y="0"/>
                  </a:moveTo>
                  <a:lnTo>
                    <a:pt x="3518445" y="0"/>
                  </a:lnTo>
                  <a:cubicBezTo>
                    <a:pt x="3526218" y="0"/>
                    <a:pt x="3533674" y="3088"/>
                    <a:pt x="3539171" y="8585"/>
                  </a:cubicBezTo>
                  <a:cubicBezTo>
                    <a:pt x="3544668" y="14082"/>
                    <a:pt x="3547756" y="21538"/>
                    <a:pt x="3547756" y="29312"/>
                  </a:cubicBezTo>
                  <a:lnTo>
                    <a:pt x="3547756" y="984180"/>
                  </a:lnTo>
                  <a:cubicBezTo>
                    <a:pt x="3547756" y="991954"/>
                    <a:pt x="3544668" y="999409"/>
                    <a:pt x="3539171" y="1004906"/>
                  </a:cubicBezTo>
                  <a:cubicBezTo>
                    <a:pt x="3533674" y="1010403"/>
                    <a:pt x="3526218" y="1013491"/>
                    <a:pt x="3518445" y="1013491"/>
                  </a:cubicBezTo>
                  <a:lnTo>
                    <a:pt x="29312" y="1013491"/>
                  </a:lnTo>
                  <a:cubicBezTo>
                    <a:pt x="21538" y="1013491"/>
                    <a:pt x="14082" y="1010403"/>
                    <a:pt x="8585" y="1004906"/>
                  </a:cubicBezTo>
                  <a:cubicBezTo>
                    <a:pt x="3088" y="999409"/>
                    <a:pt x="0" y="991954"/>
                    <a:pt x="0" y="984180"/>
                  </a:cubicBezTo>
                  <a:lnTo>
                    <a:pt x="0" y="29312"/>
                  </a:lnTo>
                  <a:cubicBezTo>
                    <a:pt x="0" y="21538"/>
                    <a:pt x="3088" y="14082"/>
                    <a:pt x="8585" y="8585"/>
                  </a:cubicBezTo>
                  <a:cubicBezTo>
                    <a:pt x="14082" y="3088"/>
                    <a:pt x="21538" y="0"/>
                    <a:pt x="2931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0"/>
              <a:ext cx="3547756" cy="1394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99"/>
                </a:lnSpc>
              </a:pPr>
              <a:r>
                <a:rPr lang="en-US" b="true" sz="9999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SYNTHETIC DATA GENERATION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788708" y="4375960"/>
            <a:ext cx="10060448" cy="5211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66"/>
              </a:lnSpc>
              <a:spcBef>
                <a:spcPct val="0"/>
              </a:spcBef>
            </a:pPr>
          </a:p>
          <a:p>
            <a:pPr algn="ctr">
              <a:lnSpc>
                <a:spcPts val="6766"/>
              </a:lnSpc>
            </a:pPr>
            <a:r>
              <a:rPr lang="en-US" b="true" sz="4833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Why Synthetic Data?</a:t>
            </a:r>
          </a:p>
          <a:p>
            <a:pPr algn="ctr" marL="1043561" indent="-521781" lvl="1">
              <a:lnSpc>
                <a:spcPts val="6766"/>
              </a:lnSpc>
              <a:buFont typeface="Arial"/>
              <a:buChar char="•"/>
            </a:pPr>
            <a:r>
              <a:rPr lang="en-US" sz="483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 real data</a:t>
            </a:r>
          </a:p>
          <a:p>
            <a:pPr algn="ctr" marL="1043561" indent="-521781" lvl="1">
              <a:lnSpc>
                <a:spcPts val="6766"/>
              </a:lnSpc>
              <a:buFont typeface="Arial"/>
              <a:buChar char="•"/>
            </a:pPr>
            <a:r>
              <a:rPr lang="en-US" sz="483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scarcity in medical imaging</a:t>
            </a:r>
          </a:p>
          <a:p>
            <a:pPr algn="ctr" marL="1043561" indent="-521781" lvl="1">
              <a:lnSpc>
                <a:spcPts val="6766"/>
              </a:lnSpc>
              <a:buFont typeface="Arial"/>
              <a:buChar char="•"/>
            </a:pPr>
            <a:r>
              <a:rPr lang="en-US" sz="4833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Goal: enlarge dataset with synthetic samples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26512" y="2873701"/>
            <a:ext cx="6819593" cy="6645543"/>
            <a:chOff x="0" y="0"/>
            <a:chExt cx="1796107" cy="17502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6107" cy="1750266"/>
            </a:xfrm>
            <a:custGeom>
              <a:avLst/>
              <a:gdLst/>
              <a:ahLst/>
              <a:cxnLst/>
              <a:rect r="r" b="b" t="t" l="l"/>
              <a:pathLst>
                <a:path h="1750266" w="1796107">
                  <a:moveTo>
                    <a:pt x="23840" y="0"/>
                  </a:moveTo>
                  <a:lnTo>
                    <a:pt x="1772267" y="0"/>
                  </a:lnTo>
                  <a:cubicBezTo>
                    <a:pt x="1785433" y="0"/>
                    <a:pt x="1796107" y="10674"/>
                    <a:pt x="1796107" y="23840"/>
                  </a:cubicBezTo>
                  <a:lnTo>
                    <a:pt x="1796107" y="1726426"/>
                  </a:lnTo>
                  <a:cubicBezTo>
                    <a:pt x="1796107" y="1732749"/>
                    <a:pt x="1793595" y="1738813"/>
                    <a:pt x="1789124" y="1743284"/>
                  </a:cubicBezTo>
                  <a:cubicBezTo>
                    <a:pt x="1784653" y="1747755"/>
                    <a:pt x="1778589" y="1750266"/>
                    <a:pt x="1772267" y="1750266"/>
                  </a:cubicBezTo>
                  <a:lnTo>
                    <a:pt x="23840" y="1750266"/>
                  </a:lnTo>
                  <a:cubicBezTo>
                    <a:pt x="17517" y="1750266"/>
                    <a:pt x="11454" y="1747755"/>
                    <a:pt x="6983" y="1743284"/>
                  </a:cubicBezTo>
                  <a:cubicBezTo>
                    <a:pt x="2512" y="1738813"/>
                    <a:pt x="0" y="1732749"/>
                    <a:pt x="0" y="1726426"/>
                  </a:cubicBezTo>
                  <a:lnTo>
                    <a:pt x="0" y="23840"/>
                  </a:lnTo>
                  <a:cubicBezTo>
                    <a:pt x="0" y="17517"/>
                    <a:pt x="2512" y="11454"/>
                    <a:pt x="6983" y="6983"/>
                  </a:cubicBezTo>
                  <a:cubicBezTo>
                    <a:pt x="11454" y="2512"/>
                    <a:pt x="17517" y="0"/>
                    <a:pt x="23840" y="0"/>
                  </a:cubicBez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  <a:ln w="28575" cap="rnd">
              <a:solidFill>
                <a:srgbClr val="FFFFFF">
                  <a:alpha val="60000"/>
                </a:srgbClr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6107" cy="178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>
                      <a:alpha val="60000"/>
                    </a:srgbClr>
                  </a:solidFill>
                  <a:latin typeface="Canva Sans"/>
                  <a:ea typeface="Canva Sans"/>
                  <a:cs typeface="Canva Sans"/>
                  <a:sym typeface="Canva Sans"/>
                </a:rPr>
                <a:t>Generator: U-Net</a:t>
              </a:r>
            </a:p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>
                      <a:alpha val="60000"/>
                    </a:srgbClr>
                  </a:solidFill>
                  <a:latin typeface="Canva Sans"/>
                  <a:ea typeface="Canva Sans"/>
                  <a:cs typeface="Canva Sans"/>
                  <a:sym typeface="Canva Sans"/>
                </a:rPr>
                <a:t>Discriminator: PatchGAN (70×70)</a:t>
              </a:r>
            </a:p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>
                      <a:alpha val="60000"/>
                    </a:srgbClr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GAN loss + L1 loss</a:t>
              </a:r>
            </a:p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988161" y="2873701"/>
            <a:ext cx="5564094" cy="6645543"/>
            <a:chOff x="0" y="0"/>
            <a:chExt cx="1465440" cy="17502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65440" cy="1750266"/>
            </a:xfrm>
            <a:custGeom>
              <a:avLst/>
              <a:gdLst/>
              <a:ahLst/>
              <a:cxnLst/>
              <a:rect r="r" b="b" t="t" l="l"/>
              <a:pathLst>
                <a:path h="1750266" w="1465440">
                  <a:moveTo>
                    <a:pt x="29220" y="0"/>
                  </a:moveTo>
                  <a:lnTo>
                    <a:pt x="1436221" y="0"/>
                  </a:lnTo>
                  <a:cubicBezTo>
                    <a:pt x="1452358" y="0"/>
                    <a:pt x="1465440" y="13082"/>
                    <a:pt x="1465440" y="29220"/>
                  </a:cubicBezTo>
                  <a:lnTo>
                    <a:pt x="1465440" y="1721047"/>
                  </a:lnTo>
                  <a:cubicBezTo>
                    <a:pt x="1465440" y="1737184"/>
                    <a:pt x="1452358" y="1750266"/>
                    <a:pt x="1436221" y="1750266"/>
                  </a:cubicBezTo>
                  <a:lnTo>
                    <a:pt x="29220" y="1750266"/>
                  </a:lnTo>
                  <a:cubicBezTo>
                    <a:pt x="13082" y="1750266"/>
                    <a:pt x="0" y="1737184"/>
                    <a:pt x="0" y="1721047"/>
                  </a:cubicBezTo>
                  <a:lnTo>
                    <a:pt x="0" y="29220"/>
                  </a:lnTo>
                  <a:cubicBezTo>
                    <a:pt x="0" y="13082"/>
                    <a:pt x="13082" y="0"/>
                    <a:pt x="29220" y="0"/>
                  </a:cubicBezTo>
                  <a:close/>
                </a:path>
              </a:pathLst>
            </a:custGeom>
            <a:solidFill>
              <a:srgbClr val="000000">
                <a:alpha val="60000"/>
              </a:srgbClr>
            </a:solidFill>
            <a:ln w="28575" cap="rnd">
              <a:solidFill>
                <a:srgbClr val="6AD3F3">
                  <a:alpha val="60000"/>
                </a:srgbClr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465440" cy="17883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2149780" y="4667190"/>
            <a:ext cx="1650816" cy="1665961"/>
          </a:xfrm>
          <a:custGeom>
            <a:avLst/>
            <a:gdLst/>
            <a:ahLst/>
            <a:cxnLst/>
            <a:rect r="r" b="b" t="t" l="l"/>
            <a:pathLst>
              <a:path h="1665961" w="1650816">
                <a:moveTo>
                  <a:pt x="0" y="0"/>
                </a:moveTo>
                <a:lnTo>
                  <a:pt x="1650816" y="0"/>
                </a:lnTo>
                <a:lnTo>
                  <a:pt x="1650816" y="1665961"/>
                </a:lnTo>
                <a:lnTo>
                  <a:pt x="0" y="1665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755988" y="3200150"/>
            <a:ext cx="4028440" cy="1330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86"/>
              </a:lnSpc>
            </a:pPr>
            <a:r>
              <a:rPr lang="en-US" sz="4176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ABLATION STUDY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84803" y="3188926"/>
            <a:ext cx="6103010" cy="6069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93"/>
              </a:lnSpc>
            </a:pPr>
            <a:r>
              <a:rPr lang="en-US" sz="563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Generator : </a:t>
            </a:r>
          </a:p>
          <a:p>
            <a:pPr algn="ctr">
              <a:lnSpc>
                <a:spcPts val="7893"/>
              </a:lnSpc>
            </a:pPr>
            <a:r>
              <a:rPr lang="en-US" sz="563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U-Net</a:t>
            </a:r>
          </a:p>
          <a:p>
            <a:pPr algn="ctr">
              <a:lnSpc>
                <a:spcPts val="7893"/>
              </a:lnSpc>
            </a:pPr>
            <a:r>
              <a:rPr lang="en-US" sz="563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Discriminator : PatchGAN (70×70)</a:t>
            </a:r>
          </a:p>
          <a:p>
            <a:pPr algn="ctr">
              <a:lnSpc>
                <a:spcPts val="7893"/>
              </a:lnSpc>
            </a:pPr>
            <a:r>
              <a:rPr lang="en-US" sz="563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GAN loss + L1 loss</a:t>
            </a:r>
          </a:p>
          <a:p>
            <a:pPr algn="ctr">
              <a:lnSpc>
                <a:spcPts val="7893"/>
              </a:lnSpc>
              <a:spcBef>
                <a:spcPct val="0"/>
              </a:spcBef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4334406" y="445165"/>
            <a:ext cx="9041204" cy="2076450"/>
            <a:chOff x="0" y="0"/>
            <a:chExt cx="2381222" cy="54688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81222" cy="546884"/>
            </a:xfrm>
            <a:custGeom>
              <a:avLst/>
              <a:gdLst/>
              <a:ahLst/>
              <a:cxnLst/>
              <a:rect r="r" b="b" t="t" l="l"/>
              <a:pathLst>
                <a:path h="546884" w="2381222">
                  <a:moveTo>
                    <a:pt x="43671" y="0"/>
                  </a:moveTo>
                  <a:lnTo>
                    <a:pt x="2337551" y="0"/>
                  </a:lnTo>
                  <a:cubicBezTo>
                    <a:pt x="2361670" y="0"/>
                    <a:pt x="2381222" y="19552"/>
                    <a:pt x="2381222" y="43671"/>
                  </a:cubicBezTo>
                  <a:lnTo>
                    <a:pt x="2381222" y="503213"/>
                  </a:lnTo>
                  <a:cubicBezTo>
                    <a:pt x="2381222" y="514795"/>
                    <a:pt x="2376621" y="525903"/>
                    <a:pt x="2368431" y="534093"/>
                  </a:cubicBezTo>
                  <a:cubicBezTo>
                    <a:pt x="2360241" y="542283"/>
                    <a:pt x="2349134" y="546884"/>
                    <a:pt x="2337551" y="546884"/>
                  </a:cubicBezTo>
                  <a:lnTo>
                    <a:pt x="43671" y="546884"/>
                  </a:lnTo>
                  <a:cubicBezTo>
                    <a:pt x="19552" y="546884"/>
                    <a:pt x="0" y="527332"/>
                    <a:pt x="0" y="503213"/>
                  </a:cubicBezTo>
                  <a:lnTo>
                    <a:pt x="0" y="43671"/>
                  </a:lnTo>
                  <a:cubicBezTo>
                    <a:pt x="0" y="32089"/>
                    <a:pt x="4601" y="20981"/>
                    <a:pt x="12791" y="12791"/>
                  </a:cubicBezTo>
                  <a:cubicBezTo>
                    <a:pt x="20981" y="4601"/>
                    <a:pt x="32089" y="0"/>
                    <a:pt x="436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0"/>
              <a:ext cx="2381222" cy="9278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99"/>
                </a:lnSpc>
              </a:pPr>
              <a:r>
                <a:rPr lang="en-US" b="true" sz="9999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Pix2Pix GAN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372075" y="6868424"/>
            <a:ext cx="4796267" cy="216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51"/>
              </a:lnSpc>
            </a:pPr>
            <a:r>
              <a:rPr lang="en-US" sz="39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Varian</a:t>
            </a:r>
            <a:r>
              <a:rPr lang="en-US" sz="39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of Pix2Pix</a:t>
            </a:r>
          </a:p>
          <a:p>
            <a:pPr algn="ctr">
              <a:lnSpc>
                <a:spcPts val="5551"/>
              </a:lnSpc>
            </a:pPr>
            <a:r>
              <a:rPr lang="en-US" sz="3965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Generator: ResNet9</a:t>
            </a:r>
          </a:p>
          <a:p>
            <a:pPr algn="ctr">
              <a:lnSpc>
                <a:spcPts val="555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1080000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013114" y="189787"/>
            <a:ext cx="9041204" cy="1482665"/>
            <a:chOff x="0" y="0"/>
            <a:chExt cx="2381222" cy="39049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81222" cy="390496"/>
            </a:xfrm>
            <a:custGeom>
              <a:avLst/>
              <a:gdLst/>
              <a:ahLst/>
              <a:cxnLst/>
              <a:rect r="r" b="b" t="t" l="l"/>
              <a:pathLst>
                <a:path h="390496" w="2381222">
                  <a:moveTo>
                    <a:pt x="43671" y="0"/>
                  </a:moveTo>
                  <a:lnTo>
                    <a:pt x="2337551" y="0"/>
                  </a:lnTo>
                  <a:cubicBezTo>
                    <a:pt x="2361670" y="0"/>
                    <a:pt x="2381222" y="19552"/>
                    <a:pt x="2381222" y="43671"/>
                  </a:cubicBezTo>
                  <a:lnTo>
                    <a:pt x="2381222" y="346825"/>
                  </a:lnTo>
                  <a:cubicBezTo>
                    <a:pt x="2381222" y="358407"/>
                    <a:pt x="2376621" y="369515"/>
                    <a:pt x="2368431" y="377705"/>
                  </a:cubicBezTo>
                  <a:cubicBezTo>
                    <a:pt x="2360241" y="385895"/>
                    <a:pt x="2349134" y="390496"/>
                    <a:pt x="2337551" y="390496"/>
                  </a:cubicBezTo>
                  <a:lnTo>
                    <a:pt x="43671" y="390496"/>
                  </a:lnTo>
                  <a:cubicBezTo>
                    <a:pt x="19552" y="390496"/>
                    <a:pt x="0" y="370944"/>
                    <a:pt x="0" y="346825"/>
                  </a:cubicBezTo>
                  <a:lnTo>
                    <a:pt x="0" y="43671"/>
                  </a:lnTo>
                  <a:cubicBezTo>
                    <a:pt x="0" y="32089"/>
                    <a:pt x="4601" y="20981"/>
                    <a:pt x="12791" y="12791"/>
                  </a:cubicBezTo>
                  <a:cubicBezTo>
                    <a:pt x="20981" y="4601"/>
                    <a:pt x="32089" y="0"/>
                    <a:pt x="4367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00025"/>
              <a:ext cx="2381222" cy="5905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000"/>
                </a:lnSpc>
              </a:pPr>
              <a:r>
                <a:rPr lang="en-US" b="true" sz="50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DATASET SAMPLE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374478" y="6193698"/>
            <a:ext cx="3061872" cy="2876550"/>
            <a:chOff x="0" y="0"/>
            <a:chExt cx="806419" cy="7576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06419" cy="757610"/>
            </a:xfrm>
            <a:custGeom>
              <a:avLst/>
              <a:gdLst/>
              <a:ahLst/>
              <a:cxnLst/>
              <a:rect r="r" b="b" t="t" l="l"/>
              <a:pathLst>
                <a:path h="757610" w="806419">
                  <a:moveTo>
                    <a:pt x="128953" y="0"/>
                  </a:moveTo>
                  <a:lnTo>
                    <a:pt x="677466" y="0"/>
                  </a:lnTo>
                  <a:cubicBezTo>
                    <a:pt x="711666" y="0"/>
                    <a:pt x="744466" y="13586"/>
                    <a:pt x="768650" y="37769"/>
                  </a:cubicBezTo>
                  <a:cubicBezTo>
                    <a:pt x="792833" y="61953"/>
                    <a:pt x="806419" y="94753"/>
                    <a:pt x="806419" y="128953"/>
                  </a:cubicBezTo>
                  <a:lnTo>
                    <a:pt x="806419" y="628657"/>
                  </a:lnTo>
                  <a:cubicBezTo>
                    <a:pt x="806419" y="662857"/>
                    <a:pt x="792833" y="695657"/>
                    <a:pt x="768650" y="719840"/>
                  </a:cubicBezTo>
                  <a:cubicBezTo>
                    <a:pt x="744466" y="744024"/>
                    <a:pt x="711666" y="757610"/>
                    <a:pt x="677466" y="757610"/>
                  </a:cubicBezTo>
                  <a:lnTo>
                    <a:pt x="128953" y="757610"/>
                  </a:lnTo>
                  <a:cubicBezTo>
                    <a:pt x="94753" y="757610"/>
                    <a:pt x="61953" y="744024"/>
                    <a:pt x="37769" y="719840"/>
                  </a:cubicBezTo>
                  <a:cubicBezTo>
                    <a:pt x="13586" y="695657"/>
                    <a:pt x="0" y="662857"/>
                    <a:pt x="0" y="628657"/>
                  </a:cubicBezTo>
                  <a:lnTo>
                    <a:pt x="0" y="128953"/>
                  </a:lnTo>
                  <a:cubicBezTo>
                    <a:pt x="0" y="94753"/>
                    <a:pt x="13586" y="61953"/>
                    <a:pt x="37769" y="37769"/>
                  </a:cubicBezTo>
                  <a:cubicBezTo>
                    <a:pt x="61953" y="13586"/>
                    <a:pt x="94753" y="0"/>
                    <a:pt x="12895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200025"/>
              <a:ext cx="806419" cy="9576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000"/>
                </a:lnSpc>
              </a:pPr>
              <a:r>
                <a:rPr lang="en-US" b="true" sz="50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Pix2Pix example input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478256" y="6637974"/>
            <a:ext cx="3364687" cy="2876550"/>
            <a:chOff x="0" y="0"/>
            <a:chExt cx="886173" cy="7576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86173" cy="757610"/>
            </a:xfrm>
            <a:custGeom>
              <a:avLst/>
              <a:gdLst/>
              <a:ahLst/>
              <a:cxnLst/>
              <a:rect r="r" b="b" t="t" l="l"/>
              <a:pathLst>
                <a:path h="757610" w="886173">
                  <a:moveTo>
                    <a:pt x="117348" y="0"/>
                  </a:moveTo>
                  <a:lnTo>
                    <a:pt x="768825" y="0"/>
                  </a:lnTo>
                  <a:cubicBezTo>
                    <a:pt x="799948" y="0"/>
                    <a:pt x="829795" y="12363"/>
                    <a:pt x="851802" y="34370"/>
                  </a:cubicBezTo>
                  <a:cubicBezTo>
                    <a:pt x="873809" y="56377"/>
                    <a:pt x="886173" y="86225"/>
                    <a:pt x="886173" y="117348"/>
                  </a:cubicBezTo>
                  <a:lnTo>
                    <a:pt x="886173" y="640262"/>
                  </a:lnTo>
                  <a:cubicBezTo>
                    <a:pt x="886173" y="705072"/>
                    <a:pt x="833634" y="757610"/>
                    <a:pt x="768825" y="757610"/>
                  </a:cubicBezTo>
                  <a:lnTo>
                    <a:pt x="117348" y="757610"/>
                  </a:lnTo>
                  <a:cubicBezTo>
                    <a:pt x="52538" y="757610"/>
                    <a:pt x="0" y="705072"/>
                    <a:pt x="0" y="640262"/>
                  </a:cubicBezTo>
                  <a:lnTo>
                    <a:pt x="0" y="117348"/>
                  </a:lnTo>
                  <a:cubicBezTo>
                    <a:pt x="0" y="52538"/>
                    <a:pt x="52538" y="0"/>
                    <a:pt x="11734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200025"/>
              <a:ext cx="886173" cy="9576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7000"/>
                </a:lnSpc>
              </a:pPr>
              <a:r>
                <a:rPr lang="en-US" sz="5000" b="true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Pix2Pix</a:t>
              </a:r>
            </a:p>
            <a:p>
              <a:pPr algn="ctr">
                <a:lnSpc>
                  <a:spcPts val="7000"/>
                </a:lnSpc>
              </a:pPr>
              <a:r>
                <a:rPr lang="en-US" b="true" sz="5000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example target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4832133" y="2122207"/>
            <a:ext cx="6567606" cy="3324308"/>
          </a:xfrm>
          <a:custGeom>
            <a:avLst/>
            <a:gdLst/>
            <a:ahLst/>
            <a:cxnLst/>
            <a:rect r="r" b="b" t="t" l="l"/>
            <a:pathLst>
              <a:path h="3324308" w="6567606">
                <a:moveTo>
                  <a:pt x="0" y="0"/>
                </a:moveTo>
                <a:lnTo>
                  <a:pt x="6567606" y="0"/>
                </a:lnTo>
                <a:lnTo>
                  <a:pt x="6567606" y="3324308"/>
                </a:lnTo>
                <a:lnTo>
                  <a:pt x="0" y="33243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1459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563126" y="1869230"/>
            <a:ext cx="3830262" cy="3830262"/>
          </a:xfrm>
          <a:custGeom>
            <a:avLst/>
            <a:gdLst/>
            <a:ahLst/>
            <a:cxnLst/>
            <a:rect r="r" b="b" t="t" l="l"/>
            <a:pathLst>
              <a:path h="3830262" w="3830262">
                <a:moveTo>
                  <a:pt x="0" y="0"/>
                </a:moveTo>
                <a:lnTo>
                  <a:pt x="3830261" y="0"/>
                </a:lnTo>
                <a:lnTo>
                  <a:pt x="3830261" y="3830262"/>
                </a:lnTo>
                <a:lnTo>
                  <a:pt x="0" y="38302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058460" y="2122207"/>
            <a:ext cx="6632037" cy="3324308"/>
          </a:xfrm>
          <a:custGeom>
            <a:avLst/>
            <a:gdLst/>
            <a:ahLst/>
            <a:cxnLst/>
            <a:rect r="r" b="b" t="t" l="l"/>
            <a:pathLst>
              <a:path h="3324308" w="6632037">
                <a:moveTo>
                  <a:pt x="0" y="0"/>
                </a:moveTo>
                <a:lnTo>
                  <a:pt x="6632037" y="0"/>
                </a:lnTo>
                <a:lnTo>
                  <a:pt x="6632037" y="3324308"/>
                </a:lnTo>
                <a:lnTo>
                  <a:pt x="0" y="33243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-5267001">
            <a:off x="1045570" y="7044876"/>
            <a:ext cx="1134550" cy="1134550"/>
            <a:chOff x="0" y="0"/>
            <a:chExt cx="558800" cy="558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58800" cy="558800"/>
            </a:xfrm>
            <a:custGeom>
              <a:avLst/>
              <a:gdLst/>
              <a:ahLst/>
              <a:cxnLst/>
              <a:rect r="r" b="b" t="t" l="l"/>
              <a:pathLst>
                <a:path h="558800" w="558800">
                  <a:moveTo>
                    <a:pt x="0" y="558800"/>
                  </a:moveTo>
                  <a:cubicBezTo>
                    <a:pt x="0" y="411634"/>
                    <a:pt x="59606" y="267731"/>
                    <a:pt x="163669" y="163669"/>
                  </a:cubicBezTo>
                  <a:cubicBezTo>
                    <a:pt x="267731" y="59606"/>
                    <a:pt x="411634" y="0"/>
                    <a:pt x="558800" y="0"/>
                  </a:cubicBezTo>
                  <a:lnTo>
                    <a:pt x="558800" y="285081"/>
                  </a:lnTo>
                  <a:cubicBezTo>
                    <a:pt x="486712" y="285081"/>
                    <a:pt x="416225" y="314278"/>
                    <a:pt x="365251" y="365251"/>
                  </a:cubicBezTo>
                  <a:cubicBezTo>
                    <a:pt x="314278" y="416225"/>
                    <a:pt x="285081" y="486712"/>
                    <a:pt x="285081" y="558800"/>
                  </a:cubicBezTo>
                  <a:lnTo>
                    <a:pt x="0" y="55880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27000" y="88900"/>
              <a:ext cx="304800" cy="342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-4983706">
            <a:off x="837992" y="5912504"/>
            <a:ext cx="1188950" cy="1163139"/>
            <a:chOff x="0" y="0"/>
            <a:chExt cx="812800" cy="79515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795155"/>
            </a:xfrm>
            <a:custGeom>
              <a:avLst/>
              <a:gdLst/>
              <a:ahLst/>
              <a:cxnLst/>
              <a:rect r="r" b="b" t="t" l="l"/>
              <a:pathLst>
                <a:path h="795155" w="812800">
                  <a:moveTo>
                    <a:pt x="812800" y="397577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591955"/>
                  </a:lnTo>
                  <a:lnTo>
                    <a:pt x="406400" y="591955"/>
                  </a:lnTo>
                  <a:lnTo>
                    <a:pt x="406400" y="795155"/>
                  </a:lnTo>
                  <a:lnTo>
                    <a:pt x="812800" y="39757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165100"/>
              <a:ext cx="711200" cy="4268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-5964917">
            <a:off x="13147857" y="6689945"/>
            <a:ext cx="902804" cy="998606"/>
            <a:chOff x="0" y="0"/>
            <a:chExt cx="558800" cy="61809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58800" cy="618098"/>
            </a:xfrm>
            <a:custGeom>
              <a:avLst/>
              <a:gdLst/>
              <a:ahLst/>
              <a:cxnLst/>
              <a:rect r="r" b="b" t="t" l="l"/>
              <a:pathLst>
                <a:path h="618098" w="558800">
                  <a:moveTo>
                    <a:pt x="0" y="618098"/>
                  </a:moveTo>
                  <a:cubicBezTo>
                    <a:pt x="0" y="455315"/>
                    <a:pt x="59606" y="296142"/>
                    <a:pt x="163669" y="181037"/>
                  </a:cubicBezTo>
                  <a:cubicBezTo>
                    <a:pt x="267731" y="65931"/>
                    <a:pt x="411634" y="0"/>
                    <a:pt x="558800" y="0"/>
                  </a:cubicBezTo>
                  <a:lnTo>
                    <a:pt x="558800" y="315332"/>
                  </a:lnTo>
                  <a:cubicBezTo>
                    <a:pt x="486712" y="315332"/>
                    <a:pt x="416225" y="347628"/>
                    <a:pt x="365251" y="404010"/>
                  </a:cubicBezTo>
                  <a:cubicBezTo>
                    <a:pt x="314278" y="460393"/>
                    <a:pt x="285081" y="538360"/>
                    <a:pt x="285081" y="618098"/>
                  </a:cubicBezTo>
                  <a:lnTo>
                    <a:pt x="0" y="61809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127000" y="102377"/>
              <a:ext cx="304800" cy="375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-5681623">
            <a:off x="12777119" y="5838328"/>
            <a:ext cx="946092" cy="1016870"/>
            <a:chOff x="0" y="0"/>
            <a:chExt cx="812800" cy="873606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73606"/>
            </a:xfrm>
            <a:custGeom>
              <a:avLst/>
              <a:gdLst/>
              <a:ahLst/>
              <a:cxnLst/>
              <a:rect r="r" b="b" t="t" l="l"/>
              <a:pathLst>
                <a:path h="873606" w="812800">
                  <a:moveTo>
                    <a:pt x="812800" y="436803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70406"/>
                  </a:lnTo>
                  <a:lnTo>
                    <a:pt x="406400" y="670406"/>
                  </a:lnTo>
                  <a:lnTo>
                    <a:pt x="406400" y="873606"/>
                  </a:lnTo>
                  <a:lnTo>
                    <a:pt x="812800" y="43680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165100"/>
              <a:ext cx="711200" cy="5053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35575" y="384509"/>
            <a:ext cx="10209497" cy="2057400"/>
            <a:chOff x="0" y="0"/>
            <a:chExt cx="2688921" cy="5418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88921" cy="541867"/>
            </a:xfrm>
            <a:custGeom>
              <a:avLst/>
              <a:gdLst/>
              <a:ahLst/>
              <a:cxnLst/>
              <a:rect r="r" b="b" t="t" l="l"/>
              <a:pathLst>
                <a:path h="541867" w="2688921">
                  <a:moveTo>
                    <a:pt x="38674" y="0"/>
                  </a:moveTo>
                  <a:lnTo>
                    <a:pt x="2650248" y="0"/>
                  </a:lnTo>
                  <a:cubicBezTo>
                    <a:pt x="2671606" y="0"/>
                    <a:pt x="2688921" y="17315"/>
                    <a:pt x="2688921" y="38674"/>
                  </a:cubicBezTo>
                  <a:lnTo>
                    <a:pt x="2688921" y="503193"/>
                  </a:lnTo>
                  <a:cubicBezTo>
                    <a:pt x="2688921" y="524552"/>
                    <a:pt x="2671606" y="541867"/>
                    <a:pt x="2650248" y="541867"/>
                  </a:cubicBezTo>
                  <a:lnTo>
                    <a:pt x="38674" y="541867"/>
                  </a:lnTo>
                  <a:cubicBezTo>
                    <a:pt x="17315" y="541867"/>
                    <a:pt x="0" y="524552"/>
                    <a:pt x="0" y="503193"/>
                  </a:cubicBezTo>
                  <a:lnTo>
                    <a:pt x="0" y="38674"/>
                  </a:lnTo>
                  <a:cubicBezTo>
                    <a:pt x="0" y="17315"/>
                    <a:pt x="17315" y="0"/>
                    <a:pt x="3867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0"/>
              <a:ext cx="2688921" cy="922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99"/>
                </a:lnSpc>
              </a:pPr>
              <a:r>
                <a:rPr lang="en-US" b="true" sz="9999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EVALUATION 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6000">
            <a:off x="454931" y="2722913"/>
            <a:ext cx="13501559" cy="4134238"/>
          </a:xfrm>
          <a:custGeom>
            <a:avLst/>
            <a:gdLst/>
            <a:ahLst/>
            <a:cxnLst/>
            <a:rect r="r" b="b" t="t" l="l"/>
            <a:pathLst>
              <a:path h="4134238" w="13501559">
                <a:moveTo>
                  <a:pt x="0" y="23552"/>
                </a:moveTo>
                <a:lnTo>
                  <a:pt x="13494385" y="0"/>
                </a:lnTo>
                <a:lnTo>
                  <a:pt x="13501559" y="4110686"/>
                </a:lnTo>
                <a:lnTo>
                  <a:pt x="7175" y="4134238"/>
                </a:lnTo>
                <a:lnTo>
                  <a:pt x="0" y="23552"/>
                </a:lnTo>
                <a:close/>
              </a:path>
            </a:pathLst>
          </a:custGeom>
          <a:blipFill>
            <a:blip r:embed="rId3"/>
            <a:stretch>
              <a:fillRect l="-1624" t="-381" r="-1623" b="-411475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58508" y="6560053"/>
            <a:ext cx="13494405" cy="3385667"/>
          </a:xfrm>
          <a:custGeom>
            <a:avLst/>
            <a:gdLst/>
            <a:ahLst/>
            <a:cxnLst/>
            <a:rect r="r" b="b" t="t" l="l"/>
            <a:pathLst>
              <a:path h="3385667" w="13494405">
                <a:moveTo>
                  <a:pt x="0" y="0"/>
                </a:moveTo>
                <a:lnTo>
                  <a:pt x="13494405" y="0"/>
                </a:lnTo>
                <a:lnTo>
                  <a:pt x="13494405" y="3385668"/>
                </a:lnTo>
                <a:lnTo>
                  <a:pt x="0" y="33856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45" t="-219977" r="-1174" b="-300917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493784" y="2079454"/>
            <a:ext cx="4794216" cy="8160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b="true" sz="4599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Metrics</a:t>
            </a:r>
          </a:p>
          <a:p>
            <a:pPr algn="ctr">
              <a:lnSpc>
                <a:spcPts val="6439"/>
              </a:lnSpc>
              <a:spcBef>
                <a:spcPct val="0"/>
              </a:spcBef>
            </a:pPr>
          </a:p>
          <a:p>
            <a:pPr algn="ctr" marL="993135" indent="-496567" lvl="1">
              <a:lnSpc>
                <a:spcPts val="6439"/>
              </a:lnSpc>
              <a:spcBef>
                <a:spcPct val="0"/>
              </a:spcBef>
              <a:buFont typeface="Arial"/>
              <a:buChar char="•"/>
            </a:pPr>
            <a:r>
              <a:rPr lang="en-US" sz="45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FID (global distribution)</a:t>
            </a:r>
          </a:p>
          <a:p>
            <a:pPr algn="ctr" marL="993135" indent="-496567" lvl="1">
              <a:lnSpc>
                <a:spcPts val="6439"/>
              </a:lnSpc>
              <a:spcBef>
                <a:spcPct val="0"/>
              </a:spcBef>
              <a:buFont typeface="Arial"/>
              <a:buChar char="•"/>
            </a:pPr>
            <a:r>
              <a:rPr lang="en-US" sz="45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KID (robust on small data)</a:t>
            </a:r>
          </a:p>
          <a:p>
            <a:pPr algn="ctr" marL="993135" indent="-496567" lvl="1">
              <a:lnSpc>
                <a:spcPts val="6439"/>
              </a:lnSpc>
              <a:spcBef>
                <a:spcPct val="0"/>
              </a:spcBef>
              <a:buFont typeface="Arial"/>
              <a:buChar char="•"/>
            </a:pPr>
            <a:r>
              <a:rPr lang="en-US" sz="45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LPIPS (perceptual similarity)</a:t>
            </a:r>
          </a:p>
          <a:p>
            <a:pPr algn="ctr">
              <a:lnSpc>
                <a:spcPts val="64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233941" y="4013538"/>
            <a:ext cx="11289388" cy="3689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Histogram Matching → global tone</a:t>
            </a:r>
          </a:p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CLAHE → local contrast</a:t>
            </a:r>
          </a:p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Denoising → reduce artifacts</a:t>
            </a:r>
          </a:p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Frequency filters → edges &amp; illumination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97969" y="1762930"/>
            <a:ext cx="16761331" cy="2057400"/>
            <a:chOff x="0" y="0"/>
            <a:chExt cx="4414507" cy="5418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14507" cy="541867"/>
            </a:xfrm>
            <a:custGeom>
              <a:avLst/>
              <a:gdLst/>
              <a:ahLst/>
              <a:cxnLst/>
              <a:rect r="r" b="b" t="t" l="l"/>
              <a:pathLst>
                <a:path h="541867" w="4414507">
                  <a:moveTo>
                    <a:pt x="23556" y="0"/>
                  </a:moveTo>
                  <a:lnTo>
                    <a:pt x="4390951" y="0"/>
                  </a:lnTo>
                  <a:cubicBezTo>
                    <a:pt x="4397198" y="0"/>
                    <a:pt x="4403190" y="2482"/>
                    <a:pt x="4407607" y="6900"/>
                  </a:cubicBezTo>
                  <a:cubicBezTo>
                    <a:pt x="4412025" y="11317"/>
                    <a:pt x="4414507" y="17309"/>
                    <a:pt x="4414507" y="23556"/>
                  </a:cubicBezTo>
                  <a:lnTo>
                    <a:pt x="4414507" y="518310"/>
                  </a:lnTo>
                  <a:cubicBezTo>
                    <a:pt x="4414507" y="524558"/>
                    <a:pt x="4412025" y="530549"/>
                    <a:pt x="4407607" y="534967"/>
                  </a:cubicBezTo>
                  <a:cubicBezTo>
                    <a:pt x="4403190" y="539385"/>
                    <a:pt x="4397198" y="541867"/>
                    <a:pt x="4390951" y="541867"/>
                  </a:cubicBezTo>
                  <a:lnTo>
                    <a:pt x="23556" y="541867"/>
                  </a:lnTo>
                  <a:cubicBezTo>
                    <a:pt x="17309" y="541867"/>
                    <a:pt x="11317" y="539385"/>
                    <a:pt x="6900" y="534967"/>
                  </a:cubicBezTo>
                  <a:cubicBezTo>
                    <a:pt x="2482" y="530549"/>
                    <a:pt x="0" y="524558"/>
                    <a:pt x="0" y="518310"/>
                  </a:cubicBezTo>
                  <a:lnTo>
                    <a:pt x="0" y="23556"/>
                  </a:lnTo>
                  <a:cubicBezTo>
                    <a:pt x="0" y="17309"/>
                    <a:pt x="2482" y="11317"/>
                    <a:pt x="6900" y="6900"/>
                  </a:cubicBezTo>
                  <a:cubicBezTo>
                    <a:pt x="11317" y="2482"/>
                    <a:pt x="17309" y="0"/>
                    <a:pt x="2355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0"/>
              <a:ext cx="4414507" cy="922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99"/>
                </a:lnSpc>
              </a:pPr>
              <a:r>
                <a:rPr lang="en-US" b="true" sz="9999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REDUCING DOMAIN GAP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34847" y="3070161"/>
            <a:ext cx="13684064" cy="131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25"/>
              </a:lnSpc>
            </a:pPr>
            <a:r>
              <a:rPr lang="en-US" sz="75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dataset version</a:t>
            </a:r>
          </a:p>
        </p:txBody>
      </p:sp>
      <p:sp>
        <p:nvSpPr>
          <p:cNvPr name="AutoShape 4" id="4"/>
          <p:cNvSpPr/>
          <p:nvPr/>
        </p:nvSpPr>
        <p:spPr>
          <a:xfrm flipH="true">
            <a:off x="3098184" y="4384611"/>
            <a:ext cx="3723873" cy="1881025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5" id="5"/>
          <p:cNvSpPr/>
          <p:nvPr/>
        </p:nvSpPr>
        <p:spPr>
          <a:xfrm>
            <a:off x="8876879" y="4384611"/>
            <a:ext cx="0" cy="1881025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6" id="6"/>
          <p:cNvSpPr/>
          <p:nvPr/>
        </p:nvSpPr>
        <p:spPr>
          <a:xfrm>
            <a:off x="11191658" y="4384611"/>
            <a:ext cx="3682390" cy="1881025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7" id="7"/>
          <p:cNvSpPr txBox="true"/>
          <p:nvPr/>
        </p:nvSpPr>
        <p:spPr>
          <a:xfrm rot="0">
            <a:off x="763334" y="6179911"/>
            <a:ext cx="4669699" cy="818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3"/>
              </a:lnSpc>
            </a:pPr>
            <a:r>
              <a:rPr lang="en-US" sz="484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 images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542029" y="6179911"/>
            <a:ext cx="4669699" cy="1532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3"/>
              </a:lnSpc>
            </a:pPr>
            <a:r>
              <a:rPr lang="en-US" sz="484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SYNTHETIC images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843886" y="6179911"/>
            <a:ext cx="6060323" cy="818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63"/>
              </a:lnSpc>
            </a:pPr>
            <a:r>
              <a:rPr lang="en-US" sz="484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MIX (real + synthetic)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687975" y="8370951"/>
            <a:ext cx="4065845" cy="613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21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concatenation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687975" y="8918067"/>
            <a:ext cx="3586379" cy="613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21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replace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687975" y="9441942"/>
            <a:ext cx="2391099" cy="613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212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ratio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232719" y="7636630"/>
            <a:ext cx="3521101" cy="74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92"/>
              </a:lnSpc>
            </a:pPr>
            <a:r>
              <a:rPr lang="en-US" sz="4438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mix strategies</a:t>
            </a:r>
          </a:p>
        </p:txBody>
      </p:sp>
      <p:sp>
        <p:nvSpPr>
          <p:cNvPr name="AutoShape 14" id="14"/>
          <p:cNvSpPr/>
          <p:nvPr/>
        </p:nvSpPr>
        <p:spPr>
          <a:xfrm>
            <a:off x="14993269" y="6998195"/>
            <a:ext cx="0" cy="714635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15" id="15"/>
          <p:cNvGrpSpPr/>
          <p:nvPr/>
        </p:nvGrpSpPr>
        <p:grpSpPr>
          <a:xfrm rot="0">
            <a:off x="763334" y="658591"/>
            <a:ext cx="16761331" cy="2057400"/>
            <a:chOff x="0" y="0"/>
            <a:chExt cx="4414507" cy="54186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414507" cy="541867"/>
            </a:xfrm>
            <a:custGeom>
              <a:avLst/>
              <a:gdLst/>
              <a:ahLst/>
              <a:cxnLst/>
              <a:rect r="r" b="b" t="t" l="l"/>
              <a:pathLst>
                <a:path h="541867" w="4414507">
                  <a:moveTo>
                    <a:pt x="23556" y="0"/>
                  </a:moveTo>
                  <a:lnTo>
                    <a:pt x="4390951" y="0"/>
                  </a:lnTo>
                  <a:cubicBezTo>
                    <a:pt x="4397198" y="0"/>
                    <a:pt x="4403190" y="2482"/>
                    <a:pt x="4407607" y="6900"/>
                  </a:cubicBezTo>
                  <a:cubicBezTo>
                    <a:pt x="4412025" y="11317"/>
                    <a:pt x="4414507" y="17309"/>
                    <a:pt x="4414507" y="23556"/>
                  </a:cubicBezTo>
                  <a:lnTo>
                    <a:pt x="4414507" y="518310"/>
                  </a:lnTo>
                  <a:cubicBezTo>
                    <a:pt x="4414507" y="524558"/>
                    <a:pt x="4412025" y="530549"/>
                    <a:pt x="4407607" y="534967"/>
                  </a:cubicBezTo>
                  <a:cubicBezTo>
                    <a:pt x="4403190" y="539385"/>
                    <a:pt x="4397198" y="541867"/>
                    <a:pt x="4390951" y="541867"/>
                  </a:cubicBezTo>
                  <a:lnTo>
                    <a:pt x="23556" y="541867"/>
                  </a:lnTo>
                  <a:cubicBezTo>
                    <a:pt x="17309" y="541867"/>
                    <a:pt x="11317" y="539385"/>
                    <a:pt x="6900" y="534967"/>
                  </a:cubicBezTo>
                  <a:cubicBezTo>
                    <a:pt x="2482" y="530549"/>
                    <a:pt x="0" y="524558"/>
                    <a:pt x="0" y="518310"/>
                  </a:cubicBezTo>
                  <a:lnTo>
                    <a:pt x="0" y="23556"/>
                  </a:lnTo>
                  <a:cubicBezTo>
                    <a:pt x="0" y="17309"/>
                    <a:pt x="2482" y="11317"/>
                    <a:pt x="6900" y="6900"/>
                  </a:cubicBezTo>
                  <a:cubicBezTo>
                    <a:pt x="11317" y="2482"/>
                    <a:pt x="17309" y="0"/>
                    <a:pt x="2355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6AD3F3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0"/>
              <a:ext cx="4414507" cy="9228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99"/>
                </a:lnSpc>
              </a:pPr>
              <a:r>
                <a:rPr lang="en-US" b="true" sz="9999">
                  <a:solidFill>
                    <a:srgbClr val="FFFFFF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TEETH SEGMENTATION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DAGyGoHOd6Y</dc:identifier>
  <dcterms:modified xsi:type="dcterms:W3CDTF">2011-08-01T06:04:30Z</dcterms:modified>
  <cp:revision>1</cp:revision>
  <dc:title>Computer Vision Project</dc:title>
</cp:coreProperties>
</file>

<file path=docProps/thumbnail.jpeg>
</file>